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321" r:id="rId3"/>
    <p:sldId id="322" r:id="rId4"/>
    <p:sldId id="324" r:id="rId5"/>
    <p:sldId id="323" r:id="rId6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241" autoAdjust="0"/>
  </p:normalViewPr>
  <p:slideViewPr>
    <p:cSldViewPr snapToGrid="0">
      <p:cViewPr varScale="1">
        <p:scale>
          <a:sx n="57" d="100"/>
          <a:sy n="57" d="100"/>
        </p:scale>
        <p:origin x="11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26DBC-1E71-408D-B462-1DC87E597AE2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F0706B-3DD8-4EDE-BD89-3BA4E43195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8150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0891" indent="-2926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70602" indent="-23412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38843" indent="-23412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07083" indent="-23412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75325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43567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11807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80048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4475BE3-B7FD-4B2D-A9C7-5D7C4290C46F}" type="slidenum">
              <a:rPr lang="es-MX" smtClean="0"/>
              <a:pPr eaLnBrk="1" hangingPunct="1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291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AF04F-5FCC-47A4-9018-2738C0FF4456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51894-7671-45FA-8FCC-F80A7F662CF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1986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AF04F-5FCC-47A4-9018-2738C0FF4456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51894-7671-45FA-8FCC-F80A7F662CF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9925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AF04F-5FCC-47A4-9018-2738C0FF4456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51894-7671-45FA-8FCC-F80A7F662CF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0122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AF04F-5FCC-47A4-9018-2738C0FF4456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51894-7671-45FA-8FCC-F80A7F662CF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95524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AF04F-5FCC-47A4-9018-2738C0FF4456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51894-7671-45FA-8FCC-F80A7F662CF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96418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AF04F-5FCC-47A4-9018-2738C0FF4456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51894-7671-45FA-8FCC-F80A7F662CF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2547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AF04F-5FCC-47A4-9018-2738C0FF4456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51894-7671-45FA-8FCC-F80A7F662CF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3256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AF04F-5FCC-47A4-9018-2738C0FF4456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51894-7671-45FA-8FCC-F80A7F662CF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49066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AF04F-5FCC-47A4-9018-2738C0FF4456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51894-7671-45FA-8FCC-F80A7F662CF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34598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AF04F-5FCC-47A4-9018-2738C0FF4456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51894-7671-45FA-8FCC-F80A7F662CF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241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AF04F-5FCC-47A4-9018-2738C0FF4456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51894-7671-45FA-8FCC-F80A7F662CF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826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AF04F-5FCC-47A4-9018-2738C0FF4456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51894-7671-45FA-8FCC-F80A7F662CF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9139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2221" y="457081"/>
            <a:ext cx="1660819" cy="135238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956" y="457082"/>
            <a:ext cx="2238095" cy="1352381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2461413" y="1312395"/>
            <a:ext cx="73421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sz="4400" dirty="0">
                <a:solidFill>
                  <a:prstClr val="black"/>
                </a:solidFill>
              </a:rPr>
              <a:t>JURISDICCIÓN SANITARIA </a:t>
            </a:r>
            <a:r>
              <a:rPr lang="es-MX" sz="4400" dirty="0" err="1">
                <a:solidFill>
                  <a:prstClr val="black"/>
                </a:solidFill>
              </a:rPr>
              <a:t>N°</a:t>
            </a:r>
            <a:r>
              <a:rPr lang="es-MX" sz="4400" dirty="0">
                <a:solidFill>
                  <a:prstClr val="black"/>
                </a:solidFill>
              </a:rPr>
              <a:t> III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956" y="4436538"/>
            <a:ext cx="3168004" cy="192811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86373" y="4383699"/>
            <a:ext cx="2866667" cy="1980952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F4FB0C6-09B1-4A08-BB24-4E61CADC30E5}"/>
              </a:ext>
            </a:extLst>
          </p:cNvPr>
          <p:cNvSpPr txBox="1"/>
          <p:nvPr/>
        </p:nvSpPr>
        <p:spPr>
          <a:xfrm>
            <a:off x="2613813" y="3072369"/>
            <a:ext cx="73421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sz="4400">
                <a:solidFill>
                  <a:prstClr val="black"/>
                </a:solidFill>
              </a:rPr>
              <a:t>INDICADORES 2018</a:t>
            </a:r>
            <a:endParaRPr lang="es-MX" sz="4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920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3353377" y="341464"/>
            <a:ext cx="7934760" cy="913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80000"/>
              </a:lnSpc>
            </a:pPr>
            <a:r>
              <a:rPr lang="es-MX" sz="3000" b="1" strike="noStrike" dirty="0">
                <a:solidFill>
                  <a:srgbClr val="006600"/>
                </a:solidFill>
                <a:latin typeface="Arial"/>
                <a:ea typeface="ＭＳ Ｐゴシック"/>
              </a:rPr>
              <a:t>Tuberculosis</a:t>
            </a:r>
            <a:endParaRPr dirty="0"/>
          </a:p>
          <a:p>
            <a:pPr>
              <a:lnSpc>
                <a:spcPct val="80000"/>
              </a:lnSpc>
            </a:pPr>
            <a:r>
              <a:rPr lang="es-MX" sz="2600" b="1" strike="noStrike" dirty="0">
                <a:solidFill>
                  <a:srgbClr val="006600"/>
                </a:solidFill>
                <a:latin typeface="Arial"/>
                <a:ea typeface="ＭＳ Ｐゴシック"/>
              </a:rPr>
              <a:t>Índice de desempeño </a:t>
            </a:r>
            <a:r>
              <a:rPr lang="es-MX" sz="2600" b="1" dirty="0">
                <a:solidFill>
                  <a:srgbClr val="006600"/>
                </a:solidFill>
                <a:latin typeface="Arial"/>
                <a:ea typeface="ＭＳ Ｐゴシック"/>
              </a:rPr>
              <a:t>ENERO-OCTUBRE</a:t>
            </a:r>
            <a:r>
              <a:rPr lang="es-MX" sz="2600" b="1" strike="noStrike" dirty="0">
                <a:solidFill>
                  <a:srgbClr val="006600"/>
                </a:solidFill>
                <a:latin typeface="Arial"/>
                <a:ea typeface="ＭＳ Ｐゴシック"/>
              </a:rPr>
              <a:t> 2018</a:t>
            </a:r>
            <a:endParaRPr dirty="0"/>
          </a:p>
        </p:txBody>
      </p:sp>
      <p:sp>
        <p:nvSpPr>
          <p:cNvPr id="62" name="Text Box 15"/>
          <p:cNvSpPr txBox="1">
            <a:spLocks noChangeArrowheads="1"/>
          </p:cNvSpPr>
          <p:nvPr/>
        </p:nvSpPr>
        <p:spPr bwMode="auto">
          <a:xfrm>
            <a:off x="9402050" y="5816600"/>
            <a:ext cx="1876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MX" sz="1200">
                <a:latin typeface="Candara" pitchFamily="34" charset="0"/>
              </a:rPr>
              <a:t>Satisfactorio      (80 – 89%)</a:t>
            </a:r>
          </a:p>
        </p:txBody>
      </p:sp>
      <p:sp>
        <p:nvSpPr>
          <p:cNvPr id="63" name="Text Box 16"/>
          <p:cNvSpPr txBox="1">
            <a:spLocks noChangeArrowheads="1"/>
          </p:cNvSpPr>
          <p:nvPr/>
        </p:nvSpPr>
        <p:spPr bwMode="auto">
          <a:xfrm>
            <a:off x="9402050" y="5597525"/>
            <a:ext cx="18923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MX" sz="1200">
                <a:latin typeface="Candara" pitchFamily="34" charset="0"/>
              </a:rPr>
              <a:t>Sobresaliente   (90 - 100%)</a:t>
            </a:r>
          </a:p>
        </p:txBody>
      </p:sp>
      <p:sp>
        <p:nvSpPr>
          <p:cNvPr id="64" name="Text Box 17"/>
          <p:cNvSpPr txBox="1">
            <a:spLocks noChangeArrowheads="1"/>
          </p:cNvSpPr>
          <p:nvPr/>
        </p:nvSpPr>
        <p:spPr bwMode="auto">
          <a:xfrm>
            <a:off x="9413163" y="6035675"/>
            <a:ext cx="18367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MX" sz="1200">
                <a:latin typeface="Candara" pitchFamily="34" charset="0"/>
              </a:rPr>
              <a:t>Mínimo                (60 - 79%)</a:t>
            </a:r>
          </a:p>
        </p:txBody>
      </p:sp>
      <p:sp>
        <p:nvSpPr>
          <p:cNvPr id="65" name="Text Box 18"/>
          <p:cNvSpPr txBox="1">
            <a:spLocks noChangeArrowheads="1"/>
          </p:cNvSpPr>
          <p:nvPr/>
        </p:nvSpPr>
        <p:spPr bwMode="auto">
          <a:xfrm>
            <a:off x="9413163" y="6245225"/>
            <a:ext cx="1793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MX" sz="1200">
                <a:latin typeface="Candara" pitchFamily="34" charset="0"/>
              </a:rPr>
              <a:t>Precario                  (&lt; 60%)</a:t>
            </a:r>
          </a:p>
        </p:txBody>
      </p:sp>
      <p:sp>
        <p:nvSpPr>
          <p:cNvPr id="66" name="Rectangle 19"/>
          <p:cNvSpPr>
            <a:spLocks noChangeArrowheads="1"/>
          </p:cNvSpPr>
          <p:nvPr/>
        </p:nvSpPr>
        <p:spPr bwMode="auto">
          <a:xfrm>
            <a:off x="11410238" y="5707063"/>
            <a:ext cx="152400" cy="92075"/>
          </a:xfrm>
          <a:prstGeom prst="rect">
            <a:avLst/>
          </a:prstGeom>
          <a:solidFill>
            <a:srgbClr val="66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67" name="Rectangle 20"/>
          <p:cNvSpPr>
            <a:spLocks noChangeArrowheads="1"/>
          </p:cNvSpPr>
          <p:nvPr/>
        </p:nvSpPr>
        <p:spPr bwMode="auto">
          <a:xfrm>
            <a:off x="11410238" y="5924550"/>
            <a:ext cx="152400" cy="92075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68" name="Rectangle 21"/>
          <p:cNvSpPr>
            <a:spLocks noChangeArrowheads="1"/>
          </p:cNvSpPr>
          <p:nvPr/>
        </p:nvSpPr>
        <p:spPr bwMode="auto">
          <a:xfrm>
            <a:off x="11410238" y="6134100"/>
            <a:ext cx="152400" cy="920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69" name="Rectangle 22"/>
          <p:cNvSpPr>
            <a:spLocks noChangeArrowheads="1"/>
          </p:cNvSpPr>
          <p:nvPr/>
        </p:nvSpPr>
        <p:spPr bwMode="auto">
          <a:xfrm>
            <a:off x="11410238" y="6337300"/>
            <a:ext cx="152400" cy="920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3" name="10 CuadroTexto"/>
          <p:cNvSpPr txBox="1">
            <a:spLocks noChangeArrowheads="1"/>
          </p:cNvSpPr>
          <p:nvPr/>
        </p:nvSpPr>
        <p:spPr bwMode="auto">
          <a:xfrm>
            <a:off x="541241" y="6312232"/>
            <a:ext cx="4465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MX"/>
            </a:defPPr>
            <a:lvl1pPr>
              <a:defRPr sz="1400">
                <a:cs typeface="Arial" charset="0"/>
              </a:defRPr>
            </a:lvl1pPr>
            <a:lvl2pPr marL="742950" indent="-285750" eaLnBrk="0" hangingPunct="0">
              <a:defRPr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9pPr>
          </a:lstStyle>
          <a:p>
            <a:r>
              <a:rPr lang="es-MX" dirty="0"/>
              <a:t>FUENTE: Plataforma Única de Información y LESP</a:t>
            </a:r>
          </a:p>
        </p:txBody>
      </p:sp>
      <p:graphicFrame>
        <p:nvGraphicFramePr>
          <p:cNvPr id="44" name="Group 4"/>
          <p:cNvGraphicFramePr>
            <a:graphicFrameLocks noGrp="1"/>
          </p:cNvGraphicFramePr>
          <p:nvPr>
            <p:extLst/>
          </p:nvPr>
        </p:nvGraphicFramePr>
        <p:xfrm>
          <a:off x="1403131" y="3000830"/>
          <a:ext cx="7137217" cy="1682115"/>
        </p:xfrm>
        <a:graphic>
          <a:graphicData uri="http://schemas.openxmlformats.org/drawingml/2006/table">
            <a:tbl>
              <a:tblPr/>
              <a:tblGrid>
                <a:gridCol w="295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10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8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88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86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39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4888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4888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4888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1323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altLang="es-MX" sz="1600" dirty="0"/>
                        <a:t>Jurisdicción Sanitaria No. ____3____</a:t>
                      </a:r>
                    </a:p>
                    <a:p>
                      <a:pPr algn="ctr"/>
                      <a:endParaRPr lang="es-ES" sz="1600" b="1" dirty="0">
                        <a:latin typeface="Georgia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57.14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72.80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81" name="55 Conector recto"/>
          <p:cNvCxnSpPr/>
          <p:nvPr/>
        </p:nvCxnSpPr>
        <p:spPr>
          <a:xfrm rot="5400000" flipH="1" flipV="1">
            <a:off x="1090141" y="2052611"/>
            <a:ext cx="1223962" cy="647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56 Conector recto"/>
          <p:cNvCxnSpPr/>
          <p:nvPr/>
        </p:nvCxnSpPr>
        <p:spPr>
          <a:xfrm rot="5400000" flipH="1" flipV="1">
            <a:off x="1404898" y="2084049"/>
            <a:ext cx="1223962" cy="647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57 Conector recto"/>
          <p:cNvCxnSpPr/>
          <p:nvPr/>
        </p:nvCxnSpPr>
        <p:spPr>
          <a:xfrm rot="5400000" flipH="1" flipV="1">
            <a:off x="5573100" y="2064999"/>
            <a:ext cx="1223962" cy="647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58 Conector recto"/>
          <p:cNvCxnSpPr/>
          <p:nvPr/>
        </p:nvCxnSpPr>
        <p:spPr>
          <a:xfrm rot="5400000" flipH="1" flipV="1">
            <a:off x="2892899" y="2058942"/>
            <a:ext cx="1223962" cy="647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59 Conector recto"/>
          <p:cNvCxnSpPr/>
          <p:nvPr/>
        </p:nvCxnSpPr>
        <p:spPr>
          <a:xfrm rot="5400000" flipH="1" flipV="1">
            <a:off x="3578643" y="2064999"/>
            <a:ext cx="1223962" cy="647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60 Conector recto"/>
          <p:cNvCxnSpPr/>
          <p:nvPr/>
        </p:nvCxnSpPr>
        <p:spPr>
          <a:xfrm rot="5400000" flipH="1" flipV="1">
            <a:off x="4227137" y="2064205"/>
            <a:ext cx="1223962" cy="64928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61 Conector recto"/>
          <p:cNvCxnSpPr/>
          <p:nvPr/>
        </p:nvCxnSpPr>
        <p:spPr>
          <a:xfrm rot="5400000" flipH="1" flipV="1">
            <a:off x="4991249" y="2084049"/>
            <a:ext cx="1223962" cy="647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63 Conector recto"/>
          <p:cNvCxnSpPr/>
          <p:nvPr/>
        </p:nvCxnSpPr>
        <p:spPr>
          <a:xfrm>
            <a:off x="2016879" y="1776868"/>
            <a:ext cx="71727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64 CuadroTexto"/>
          <p:cNvSpPr txBox="1">
            <a:spLocks noChangeArrowheads="1"/>
          </p:cNvSpPr>
          <p:nvPr/>
        </p:nvSpPr>
        <p:spPr bwMode="auto">
          <a:xfrm rot="-3767180">
            <a:off x="1281467" y="2174535"/>
            <a:ext cx="12239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dirty="0"/>
              <a:t>Lugar No.</a:t>
            </a:r>
          </a:p>
        </p:txBody>
      </p:sp>
      <p:sp>
        <p:nvSpPr>
          <p:cNvPr id="90" name="65 CuadroTexto"/>
          <p:cNvSpPr txBox="1">
            <a:spLocks noChangeArrowheads="1"/>
          </p:cNvSpPr>
          <p:nvPr/>
        </p:nvSpPr>
        <p:spPr bwMode="auto">
          <a:xfrm rot="-3767180">
            <a:off x="2032990" y="2074152"/>
            <a:ext cx="1308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Jurisdicción Sanitaria</a:t>
            </a:r>
          </a:p>
        </p:txBody>
      </p:sp>
      <p:sp>
        <p:nvSpPr>
          <p:cNvPr id="91" name="66 CuadroTexto"/>
          <p:cNvSpPr txBox="1">
            <a:spLocks noChangeArrowheads="1"/>
          </p:cNvSpPr>
          <p:nvPr/>
        </p:nvSpPr>
        <p:spPr bwMode="auto">
          <a:xfrm rot="-3767180">
            <a:off x="3797359" y="2266767"/>
            <a:ext cx="13081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Curación</a:t>
            </a:r>
          </a:p>
        </p:txBody>
      </p:sp>
      <p:sp>
        <p:nvSpPr>
          <p:cNvPr id="92" name="67 CuadroTexto"/>
          <p:cNvSpPr txBox="1">
            <a:spLocks noChangeArrowheads="1"/>
          </p:cNvSpPr>
          <p:nvPr/>
        </p:nvSpPr>
        <p:spPr bwMode="auto">
          <a:xfrm rot="-3767180">
            <a:off x="3162196" y="2125300"/>
            <a:ext cx="13081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dirty="0"/>
              <a:t>Cobertura de Diagnostico</a:t>
            </a:r>
          </a:p>
        </p:txBody>
      </p:sp>
      <p:sp>
        <p:nvSpPr>
          <p:cNvPr id="93" name="68 CuadroTexto"/>
          <p:cNvSpPr txBox="1">
            <a:spLocks noChangeArrowheads="1"/>
          </p:cNvSpPr>
          <p:nvPr/>
        </p:nvSpPr>
        <p:spPr bwMode="auto">
          <a:xfrm rot="-3767180">
            <a:off x="4435661" y="2071117"/>
            <a:ext cx="14811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Muestras adecuadas</a:t>
            </a:r>
          </a:p>
        </p:txBody>
      </p:sp>
      <p:sp>
        <p:nvSpPr>
          <p:cNvPr id="94" name="69 CuadroTexto"/>
          <p:cNvSpPr txBox="1">
            <a:spLocks noChangeArrowheads="1"/>
          </p:cNvSpPr>
          <p:nvPr/>
        </p:nvSpPr>
        <p:spPr bwMode="auto">
          <a:xfrm rot="-3767180">
            <a:off x="5168160" y="2127239"/>
            <a:ext cx="14811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dirty="0"/>
              <a:t>Deteccion VIH-TB</a:t>
            </a:r>
          </a:p>
        </p:txBody>
      </p:sp>
      <p:cxnSp>
        <p:nvCxnSpPr>
          <p:cNvPr id="95" name="71 Conector recto"/>
          <p:cNvCxnSpPr/>
          <p:nvPr/>
        </p:nvCxnSpPr>
        <p:spPr>
          <a:xfrm rot="5400000" flipH="1" flipV="1">
            <a:off x="8252956" y="2064205"/>
            <a:ext cx="1223962" cy="6492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73 CuadroTexto"/>
          <p:cNvSpPr txBox="1">
            <a:spLocks noChangeArrowheads="1"/>
          </p:cNvSpPr>
          <p:nvPr/>
        </p:nvSpPr>
        <p:spPr bwMode="auto">
          <a:xfrm rot="-3767180">
            <a:off x="7712412" y="2255499"/>
            <a:ext cx="14827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Índice Eval.</a:t>
            </a:r>
          </a:p>
        </p:txBody>
      </p:sp>
      <p:cxnSp>
        <p:nvCxnSpPr>
          <p:cNvPr id="100" name="70 Conector recto"/>
          <p:cNvCxnSpPr/>
          <p:nvPr/>
        </p:nvCxnSpPr>
        <p:spPr>
          <a:xfrm rot="5400000" flipH="1" flipV="1">
            <a:off x="7508092" y="2064205"/>
            <a:ext cx="1223962" cy="64928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72 CuadroTexto"/>
          <p:cNvSpPr txBox="1">
            <a:spLocks noChangeArrowheads="1"/>
          </p:cNvSpPr>
          <p:nvPr/>
        </p:nvSpPr>
        <p:spPr bwMode="auto">
          <a:xfrm rot="-3767180">
            <a:off x="5802887" y="2115512"/>
            <a:ext cx="14811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Deteccion </a:t>
            </a:r>
          </a:p>
          <a:p>
            <a:pPr algn="ctr" eaLnBrk="1" hangingPunct="1"/>
            <a:r>
              <a:rPr lang="es-ES" sz="1600" dirty="0"/>
              <a:t>TB-DM</a:t>
            </a:r>
          </a:p>
        </p:txBody>
      </p:sp>
      <p:cxnSp>
        <p:nvCxnSpPr>
          <p:cNvPr id="42" name="57 Conector recto"/>
          <p:cNvCxnSpPr/>
          <p:nvPr/>
        </p:nvCxnSpPr>
        <p:spPr>
          <a:xfrm rot="5400000" flipH="1" flipV="1">
            <a:off x="6220800" y="2069402"/>
            <a:ext cx="1223962" cy="647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57 Conector recto"/>
          <p:cNvCxnSpPr/>
          <p:nvPr/>
        </p:nvCxnSpPr>
        <p:spPr>
          <a:xfrm rot="5400000" flipH="1" flipV="1">
            <a:off x="6878553" y="2055420"/>
            <a:ext cx="1223962" cy="647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72 CuadroTexto"/>
          <p:cNvSpPr txBox="1">
            <a:spLocks noChangeArrowheads="1"/>
          </p:cNvSpPr>
          <p:nvPr/>
        </p:nvSpPr>
        <p:spPr bwMode="auto">
          <a:xfrm rot="-3767180">
            <a:off x="6401578" y="2181714"/>
            <a:ext cx="14811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dirty="0"/>
              <a:t>Oportunidad diagnóstica</a:t>
            </a:r>
          </a:p>
        </p:txBody>
      </p:sp>
      <p:sp>
        <p:nvSpPr>
          <p:cNvPr id="46" name="72 CuadroTexto"/>
          <p:cNvSpPr txBox="1">
            <a:spLocks noChangeArrowheads="1"/>
          </p:cNvSpPr>
          <p:nvPr/>
        </p:nvSpPr>
        <p:spPr bwMode="auto">
          <a:xfrm rot="-3767180">
            <a:off x="7073815" y="2160067"/>
            <a:ext cx="14811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100" dirty="0"/>
              <a:t>Detección de Farmacorresistencia</a:t>
            </a:r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C76014DF-AB0D-43CD-BB63-6F9768FD85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956" y="457083"/>
            <a:ext cx="1504923" cy="909358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A517240A-CEAD-443A-B5ED-9BE606E13C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20771" y="230339"/>
            <a:ext cx="1178933" cy="959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81442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7A33BE63-94A7-4196-A030-D2E58A2FA7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807955"/>
              </p:ext>
            </p:extLst>
          </p:nvPr>
        </p:nvGraphicFramePr>
        <p:xfrm>
          <a:off x="1473199" y="1363132"/>
          <a:ext cx="9245601" cy="5156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1867">
                  <a:extLst>
                    <a:ext uri="{9D8B030D-6E8A-4147-A177-3AD203B41FA5}">
                      <a16:colId xmlns:a16="http://schemas.microsoft.com/office/drawing/2014/main" val="1956139483"/>
                    </a:ext>
                  </a:extLst>
                </a:gridCol>
                <a:gridCol w="3081867">
                  <a:extLst>
                    <a:ext uri="{9D8B030D-6E8A-4147-A177-3AD203B41FA5}">
                      <a16:colId xmlns:a16="http://schemas.microsoft.com/office/drawing/2014/main" val="3196769193"/>
                    </a:ext>
                  </a:extLst>
                </a:gridCol>
                <a:gridCol w="3081867">
                  <a:extLst>
                    <a:ext uri="{9D8B030D-6E8A-4147-A177-3AD203B41FA5}">
                      <a16:colId xmlns:a16="http://schemas.microsoft.com/office/drawing/2014/main" val="3561443090"/>
                    </a:ext>
                  </a:extLst>
                </a:gridCol>
              </a:tblGrid>
              <a:tr h="493319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INDICADOR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META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AVANCE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3334199"/>
                  </a:ext>
                </a:extLst>
              </a:tr>
              <a:tr h="851483">
                <a:tc>
                  <a:txBody>
                    <a:bodyPr/>
                    <a:lstStyle/>
                    <a:p>
                      <a:r>
                        <a:rPr lang="es-MX" dirty="0"/>
                        <a:t>DETECCION DE TOSEDORES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     260 (96.3%)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9125532"/>
                  </a:ext>
                </a:extLst>
              </a:tr>
              <a:tr h="493319">
                <a:tc>
                  <a:txBody>
                    <a:bodyPr/>
                    <a:lstStyle/>
                    <a:p>
                      <a:r>
                        <a:rPr lang="es-MX" dirty="0"/>
                        <a:t>CASOS ESPERADOS TF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   12 (50%)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0660136"/>
                  </a:ext>
                </a:extLst>
              </a:tr>
              <a:tr h="493319">
                <a:tc>
                  <a:txBody>
                    <a:bodyPr/>
                    <a:lstStyle/>
                    <a:p>
                      <a:r>
                        <a:rPr lang="es-MX" dirty="0"/>
                        <a:t>CASOS ESPERADOS TBP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8  (80)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541514"/>
                  </a:ext>
                </a:extLst>
              </a:tr>
              <a:tr h="493319">
                <a:tc>
                  <a:txBody>
                    <a:bodyPr/>
                    <a:lstStyle/>
                    <a:p>
                      <a:r>
                        <a:rPr lang="es-MX" dirty="0"/>
                        <a:t>CONTACTOS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   6 (100%)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3755728"/>
                  </a:ext>
                </a:extLst>
              </a:tr>
              <a:tr h="851483">
                <a:tc>
                  <a:txBody>
                    <a:bodyPr/>
                    <a:lstStyle/>
                    <a:p>
                      <a:r>
                        <a:rPr lang="es-MX" dirty="0"/>
                        <a:t>MENORES DE 5 AÑOS CON QUIMIOPROFILAXIS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3 (50%)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6069240"/>
                  </a:ext>
                </a:extLst>
              </a:tr>
              <a:tr h="493319">
                <a:tc>
                  <a:txBody>
                    <a:bodyPr/>
                    <a:lstStyle/>
                    <a:p>
                      <a:r>
                        <a:rPr lang="es-MX" dirty="0"/>
                        <a:t>CASOS ENTRE CONTACTOS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9253679"/>
                  </a:ext>
                </a:extLst>
              </a:tr>
              <a:tr h="493319">
                <a:tc>
                  <a:txBody>
                    <a:bodyPr/>
                    <a:lstStyle/>
                    <a:p>
                      <a:r>
                        <a:rPr lang="es-MX" dirty="0"/>
                        <a:t>Curados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4 (50%)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8099492"/>
                  </a:ext>
                </a:extLst>
              </a:tr>
              <a:tr h="493319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2235385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520362E5-1AE5-406E-B492-458BDE7CC34F}"/>
              </a:ext>
            </a:extLst>
          </p:cNvPr>
          <p:cNvSpPr txBox="1"/>
          <p:nvPr/>
        </p:nvSpPr>
        <p:spPr>
          <a:xfrm>
            <a:off x="3962400" y="338667"/>
            <a:ext cx="43716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b="1" dirty="0"/>
              <a:t>Metas y avances 2018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419CC4A-380F-4F8D-8C9D-313DBC91C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56" y="338667"/>
            <a:ext cx="1499447" cy="90604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6C60AED5-3EFC-4AB0-9D73-904D476BF2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8800" y="457081"/>
            <a:ext cx="1034240" cy="842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279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DCE3C6F5-35A0-4FA0-B9C1-2BE6D09514D7}"/>
              </a:ext>
            </a:extLst>
          </p:cNvPr>
          <p:cNvSpPr txBox="1"/>
          <p:nvPr/>
        </p:nvSpPr>
        <p:spPr>
          <a:xfrm>
            <a:off x="2531641" y="4893733"/>
            <a:ext cx="14221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lain" startAt="2"/>
            </a:pPr>
            <a:r>
              <a:rPr lang="es-MX" dirty="0"/>
              <a:t>BINOMIO</a:t>
            </a:r>
          </a:p>
          <a:p>
            <a:r>
              <a:rPr lang="es-MX" dirty="0"/>
              <a:t>1 RECAIDA</a:t>
            </a: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BCE8A2C6-C79E-47A9-9660-A010BA1C8D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664599"/>
              </p:ext>
            </p:extLst>
          </p:nvPr>
        </p:nvGraphicFramePr>
        <p:xfrm>
          <a:off x="1246412" y="1317936"/>
          <a:ext cx="2421467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1467">
                  <a:extLst>
                    <a:ext uri="{9D8B030D-6E8A-4147-A177-3AD203B41FA5}">
                      <a16:colId xmlns:a16="http://schemas.microsoft.com/office/drawing/2014/main" val="3064241772"/>
                    </a:ext>
                  </a:extLst>
                </a:gridCol>
              </a:tblGrid>
              <a:tr h="328506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4475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04463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7875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5926816"/>
                  </a:ext>
                </a:extLst>
              </a:tr>
            </a:tbl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8AADEBD8-1322-402B-B0FD-CABA907C259A}"/>
              </a:ext>
            </a:extLst>
          </p:cNvPr>
          <p:cNvSpPr txBox="1"/>
          <p:nvPr/>
        </p:nvSpPr>
        <p:spPr>
          <a:xfrm>
            <a:off x="1263345" y="1318888"/>
            <a:ext cx="197938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Total pacientes</a:t>
            </a:r>
          </a:p>
          <a:p>
            <a:r>
              <a:rPr lang="es-MX" dirty="0"/>
              <a:t>38 casos</a:t>
            </a:r>
          </a:p>
          <a:p>
            <a:r>
              <a:rPr lang="es-MX" dirty="0"/>
              <a:t>7 IMSS</a:t>
            </a:r>
          </a:p>
          <a:p>
            <a:r>
              <a:rPr lang="es-MX" dirty="0"/>
              <a:t>11 IMSS PROSPERA</a:t>
            </a:r>
          </a:p>
          <a:p>
            <a:r>
              <a:rPr lang="es-MX" dirty="0"/>
              <a:t>20 SSA</a:t>
            </a:r>
          </a:p>
        </p:txBody>
      </p:sp>
      <p:graphicFrame>
        <p:nvGraphicFramePr>
          <p:cNvPr id="7" name="Tabla 6">
            <a:extLst>
              <a:ext uri="{FF2B5EF4-FFF2-40B4-BE49-F238E27FC236}">
                <a16:creationId xmlns:a16="http://schemas.microsoft.com/office/drawing/2014/main" id="{F48B510D-22A9-48CD-B068-3381F4872E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353168"/>
              </p:ext>
            </p:extLst>
          </p:nvPr>
        </p:nvGraphicFramePr>
        <p:xfrm>
          <a:off x="3225800" y="2868135"/>
          <a:ext cx="8127999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371790012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408356268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295747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CASOS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SSA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/>
                        <a:t>OTRAS INSTIT.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3960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17 TBP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3307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1 TBM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50816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/>
                        <a:t>20   TBTF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3703666"/>
                  </a:ext>
                </a:extLst>
              </a:tr>
            </a:tbl>
          </a:graphicData>
        </a:graphic>
      </p:graphicFrame>
      <p:pic>
        <p:nvPicPr>
          <p:cNvPr id="9" name="Imagen 8">
            <a:extLst>
              <a:ext uri="{FF2B5EF4-FFF2-40B4-BE49-F238E27FC236}">
                <a16:creationId xmlns:a16="http://schemas.microsoft.com/office/drawing/2014/main" id="{6AF9D624-64CA-42C0-A362-DC4316FAB9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56" y="338667"/>
            <a:ext cx="1499447" cy="906049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B4672E5-07D1-4B74-943B-FA9E4479EF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8800" y="457081"/>
            <a:ext cx="1034240" cy="842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545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B1EF215F-9375-48AC-BDCA-AB5894DA1A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557173"/>
              </p:ext>
            </p:extLst>
          </p:nvPr>
        </p:nvGraphicFramePr>
        <p:xfrm>
          <a:off x="1525637" y="1323664"/>
          <a:ext cx="9413296" cy="5384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06648">
                  <a:extLst>
                    <a:ext uri="{9D8B030D-6E8A-4147-A177-3AD203B41FA5}">
                      <a16:colId xmlns:a16="http://schemas.microsoft.com/office/drawing/2014/main" val="3005980896"/>
                    </a:ext>
                  </a:extLst>
                </a:gridCol>
                <a:gridCol w="4706648">
                  <a:extLst>
                    <a:ext uri="{9D8B030D-6E8A-4147-A177-3AD203B41FA5}">
                      <a16:colId xmlns:a16="http://schemas.microsoft.com/office/drawing/2014/main" val="3613205293"/>
                    </a:ext>
                  </a:extLst>
                </a:gridCol>
              </a:tblGrid>
              <a:tr h="4274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>
                          <a:effectLst/>
                        </a:rPr>
                        <a:t>PROBLEMÁTICA O DIFICULTAD</a:t>
                      </a:r>
                      <a:endParaRPr lang="es-MX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ESTRATEGIAS</a:t>
                      </a:r>
                      <a:endParaRPr lang="es-MX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9632029"/>
                  </a:ext>
                </a:extLst>
              </a:tr>
              <a:tr h="495738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-</a:t>
                      </a: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</a:rPr>
                        <a:t>En las unidades de los municipios más alejados el traslado de las muestras es más tardío.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</a:rPr>
                        <a:t>-Falta de compromiso y disposición por parte del personal en las unidades de primer nivel en relación al programa de tuberculosis.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solidFill>
                            <a:schemeClr val="tx1"/>
                          </a:solidFill>
                          <a:effectLst/>
                        </a:rPr>
                        <a:t>-No se cuenta con una brigada de tuberculosis en la jurisdicción sanitaria.</a:t>
                      </a:r>
                      <a:endParaRPr lang="es-MX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-</a:t>
                      </a:r>
                      <a:r>
                        <a:rPr lang="es-MX" sz="1600" b="1" dirty="0">
                          <a:solidFill>
                            <a:schemeClr val="tx1"/>
                          </a:solidFill>
                          <a:effectLst/>
                        </a:rPr>
                        <a:t>Promover talleres de educación para el cambio de comportamiento de los pacientes respecto a la enfermedad, a través de platicas en donde se reparte trípticos realizados por los propios centros de salud.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chemeClr val="tx1"/>
                          </a:solidFill>
                          <a:effectLst/>
                        </a:rPr>
                        <a:t>-Utilizar revisiones específicas en los casos de IRAS para la detección de sintomáticos respiratorios.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chemeClr val="tx1"/>
                          </a:solidFill>
                          <a:effectLst/>
                        </a:rPr>
                        <a:t>-El personal de enfermería desde la toma de somatometría, solicitando y facilitando la realización de las pruebas bacteriológicas para detección de tuberculosis.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-Fortalecer la capacitación y vigilancia de tosedores en los médicos y enfermeros pasantes en servicio social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8140848"/>
                  </a:ext>
                </a:extLst>
              </a:tr>
            </a:tbl>
          </a:graphicData>
        </a:graphic>
      </p:graphicFrame>
      <p:sp>
        <p:nvSpPr>
          <p:cNvPr id="3" name="CuadroTexto 2">
            <a:extLst>
              <a:ext uri="{FF2B5EF4-FFF2-40B4-BE49-F238E27FC236}">
                <a16:creationId xmlns:a16="http://schemas.microsoft.com/office/drawing/2014/main" id="{A464DC47-B432-4ED7-82C5-223E99561CFA}"/>
              </a:ext>
            </a:extLst>
          </p:cNvPr>
          <p:cNvSpPr txBox="1"/>
          <p:nvPr/>
        </p:nvSpPr>
        <p:spPr>
          <a:xfrm>
            <a:off x="3488646" y="304798"/>
            <a:ext cx="52298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3600" b="1" dirty="0"/>
              <a:t>Problemática y estrategias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59F0208-3ACA-47CC-8D7A-EAC5FF74E5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124" y="185530"/>
            <a:ext cx="1510009" cy="102081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A4EC819-F6E2-441E-8B8C-FB0BD723C6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71199" y="185530"/>
            <a:ext cx="1086677" cy="884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55157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330</Words>
  <Application>Microsoft Office PowerPoint</Application>
  <PresentationFormat>Panorámica</PresentationFormat>
  <Paragraphs>84</Paragraphs>
  <Slides>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Candara</vt:lpstr>
      <vt:lpstr>Georgia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user</dc:creator>
  <cp:lastModifiedBy>Luis</cp:lastModifiedBy>
  <cp:revision>11</cp:revision>
  <dcterms:created xsi:type="dcterms:W3CDTF">2016-03-30T01:14:49Z</dcterms:created>
  <dcterms:modified xsi:type="dcterms:W3CDTF">2018-12-11T15:35:20Z</dcterms:modified>
</cp:coreProperties>
</file>